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40"/>
  </p:notesMasterIdLst>
  <p:sldIdLst>
    <p:sldId id="256" r:id="rId13"/>
    <p:sldId id="257" r:id="rId14"/>
    <p:sldId id="259" r:id="rId15"/>
    <p:sldId id="258" r:id="rId16"/>
    <p:sldId id="261" r:id="rId17"/>
    <p:sldId id="262" r:id="rId18"/>
    <p:sldId id="263" r:id="rId19"/>
    <p:sldId id="264" r:id="rId20"/>
    <p:sldId id="265" r:id="rId21"/>
    <p:sldId id="279" r:id="rId22"/>
    <p:sldId id="280" r:id="rId23"/>
    <p:sldId id="281" r:id="rId24"/>
    <p:sldId id="282" r:id="rId25"/>
    <p:sldId id="283" r:id="rId26"/>
    <p:sldId id="284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3C296-BC95-4B88-A887-D126A31F9D6C}" type="datetimeFigureOut">
              <a:rPr lang="en-US" smtClean="0"/>
              <a:t>11/17/2012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6B871-18D2-46BF-9464-FCEE16EF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8666F-FF4B-4D55-A9E0-B5319EDFACD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45EC1-8005-425A-83BB-116922E60987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623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974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211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297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877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655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161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429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9550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2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06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3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458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8689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523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6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586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37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409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43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0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554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042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893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24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72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180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902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015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734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7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864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559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98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2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9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0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7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9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0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0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4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98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5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0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32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98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25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56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71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7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79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63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59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92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4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0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41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0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92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19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10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70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2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97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43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91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3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2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09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71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932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7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9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65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37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35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02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34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04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95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376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86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09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31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4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954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4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43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0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62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96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48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88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39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68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163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403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126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73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549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289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30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2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002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915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72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77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25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325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422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705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068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1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4EAFFDD-FE07-428B-BE79-B7221E5534F2}" type="datetimeFigureOut">
              <a:rPr lang="en-US" smtClean="0"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BB8696-E23A-4E80-B0D4-6A68C9E3489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5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369A14-B89F-4C66-A552-217B7BBD481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11/17/2012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DB7698-E397-437A-A43D-4858B9A94EE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4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14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287DFF-1DD7-48F1-8455-FD060D3030A1}" type="datetimeFigureOut">
              <a:rPr lang="en-IN" smtClean="0">
                <a:solidFill>
                  <a:srgbClr val="D6ECFF"/>
                </a:solidFill>
              </a:rPr>
              <a:pPr/>
              <a:t>17-11-2012</a:t>
            </a:fld>
            <a:endParaRPr lang="en-IN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63AF5C0-0FC2-4705-9BC2-F893C8C242D0}" type="slidenum">
              <a:rPr lang="en-IN" smtClean="0">
                <a:solidFill>
                  <a:srgbClr val="D6ECFF"/>
                </a:solidFill>
              </a:rPr>
              <a:pPr/>
              <a:t>‹#›</a:t>
            </a:fld>
            <a:endParaRPr lang="en-IN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99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91E3-80B5-4F2E-8A82-92F5DA3D5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9383-DF30-4E8B-9881-1EF634BA3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6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3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0165-389C-4F42-97BF-5E5C8BC06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4804-BEEA-438B-A095-E66393A7CF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file:///E:\social\Endangered%20Species%20(1).pptx" TargetMode="Externa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60.jpeg"/><Relationship Id="rId7" Type="http://schemas.openxmlformats.org/officeDocument/2006/relationships/hyperlink" Target="PPT%20on%20Vulnerable%20sp.pptx" TargetMode="External"/><Relationship Id="rId12" Type="http://schemas.openxmlformats.org/officeDocument/2006/relationships/image" Target="../media/image6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nctional_extinction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ational_Union_for_Conservation_of_Nature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8.xml"/><Relationship Id="rId6" Type="http://schemas.openxmlformats.org/officeDocument/2006/relationships/hyperlink" Target="http://en.wikipedia.org/wiki/Keystone_species" TargetMode="External"/><Relationship Id="rId5" Type="http://schemas.openxmlformats.org/officeDocument/2006/relationships/hyperlink" Target="http://en.wikipedia.org/wiki/Extinction" TargetMode="External"/><Relationship Id="rId4" Type="http://schemas.openxmlformats.org/officeDocument/2006/relationships/hyperlink" Target="http://en.wikipedia.org/wiki/Zo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2/27/Pouteria_sapota_-_marmalade_tree_-_desc-leaf_cluster_-_from-DC1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6553200" cy="2209800"/>
          </a:xfrm>
          <a:solidFill>
            <a:schemeClr val="bg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/>
              <a:t>Flora </a:t>
            </a:r>
            <a:r>
              <a:rPr lang="en-US" sz="4800" dirty="0" smtClean="0"/>
              <a:t>and </a:t>
            </a:r>
            <a:r>
              <a:rPr lang="en-US" sz="4800" b="1" dirty="0" smtClean="0"/>
              <a:t>fauna</a:t>
            </a:r>
            <a:r>
              <a:rPr lang="en-US" sz="4800" dirty="0" smtClean="0"/>
              <a:t> </a:t>
            </a:r>
            <a:r>
              <a:rPr lang="en-US" dirty="0" smtClean="0"/>
              <a:t>in </a:t>
            </a:r>
            <a:r>
              <a:rPr lang="en-US" sz="4800" dirty="0" smtClean="0"/>
              <a:t>INDIA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581400"/>
            <a:ext cx="3317738" cy="2814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353" y="1693366"/>
            <a:ext cx="3828869" cy="254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714999" y="2967335"/>
            <a:ext cx="256410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5787" y="5638800"/>
            <a:ext cx="227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Made by </a:t>
            </a:r>
            <a:r>
              <a:rPr lang="en-US" dirty="0" err="1" smtClean="0"/>
              <a:t>sana</a:t>
            </a:r>
            <a:r>
              <a:rPr lang="en-US" dirty="0" smtClean="0"/>
              <a:t> </a:t>
            </a:r>
            <a:r>
              <a:rPr lang="en-US" dirty="0" err="1" smtClean="0"/>
              <a:t>junaid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rgbClr val="7030A0"/>
                </a:solidFill>
                <a:latin typeface="Algerian" pitchFamily="82" charset="0"/>
              </a:rPr>
              <a:t>Forest &amp; Wildlife </a:t>
            </a:r>
            <a:r>
              <a:rPr lang="en-US" sz="8000" u="sng" dirty="0" err="1" smtClean="0">
                <a:solidFill>
                  <a:srgbClr val="7030A0"/>
                </a:solidFill>
                <a:latin typeface="Algerian" pitchFamily="82" charset="0"/>
              </a:rPr>
              <a:t>Resourses</a:t>
            </a:r>
            <a:endParaRPr lang="en-US" sz="8000" u="sng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168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u="sng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Normal Species</a:t>
            </a:r>
            <a:endParaRPr lang="en-US" sz="6600" u="sng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7030A0"/>
                </a:solidFill>
              </a:rPr>
              <a:t>Normal Species:</a:t>
            </a:r>
          </a:p>
          <a:p>
            <a:pPr>
              <a:buNone/>
            </a:pPr>
            <a:r>
              <a:rPr lang="en-US" dirty="0" smtClean="0">
                <a:latin typeface="Agency FB" pitchFamily="34" charset="0"/>
              </a:rPr>
              <a:t>Species whose population levels are considered to be normal for their survival.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 err="1" smtClean="0">
                <a:solidFill>
                  <a:srgbClr val="00B050"/>
                </a:solidFill>
              </a:rPr>
              <a:t>Examles</a:t>
            </a:r>
            <a:r>
              <a:rPr lang="en-US" u="sng" dirty="0" smtClean="0">
                <a:solidFill>
                  <a:srgbClr val="00B050"/>
                </a:solidFill>
              </a:rPr>
              <a:t> of normal species: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Cattle             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Rodents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Pine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Crocodile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Indian Rhino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2971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luebin.files.wordpress.com/2011/09/cattl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248400" cy="4267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33800" y="0"/>
            <a:ext cx="13716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Cattle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2514600" y="4876800"/>
            <a:ext cx="13716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Cattle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429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0"/>
            <a:ext cx="13716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Pine</a:t>
            </a:r>
            <a:endParaRPr lang="en-US" sz="3200" b="1" dirty="0"/>
          </a:p>
        </p:txBody>
      </p:sp>
      <p:pic>
        <p:nvPicPr>
          <p:cNvPr id="3" name="Picture 4" descr="http://www.tree-pictures.com/pine-tree-bonza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1816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6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838200"/>
            <a:ext cx="198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Crocodile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676400" y="533400"/>
            <a:ext cx="13716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Pine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2438400" y="3200400"/>
            <a:ext cx="13716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Pine</a:t>
            </a:r>
            <a:endParaRPr lang="en-US" sz="3200" b="1" dirty="0"/>
          </a:p>
        </p:txBody>
      </p:sp>
      <p:sp>
        <p:nvSpPr>
          <p:cNvPr id="17410" name="AutoShape 2" descr="data:image/jpeg;base64,/9j/4AAQSkZJRgABAQAAAQABAAD/2wCEAAkGBhQSERUUEhQVFRUWGBYVFxcYFhoYFxcXGBcVHBUYGBkXHCYeGBwkGhcVIC8gIycpLCwsFR8xNTAqNSYrLCkBCQoKDgwOGg8PGiwkHyQsLCwsLCwsLCwsLCwsKSwsLCwsLCwpLCwsLCwsLCwsLCwsLCwsLCwsLCwsLCksLCwsLP/AABEIAMIBAwMBIgACEQEDEQH/xAAcAAABBQEBAQAAAAAAAAAAAAAGAAEDBAUCBwj/xAA/EAACAQMCBAQEBAQFAwMFAAABAhEAAyESMQQFQVEGEyJhMnGBkRShscEjQlLwBxVy0eFigpIWM/FDU6Ky0v/EABkBAAIDAQAAAAAAAAAAAAAAAAEDAAIEBf/EACgRAAICAQQCAgIBBQAAAAAAAAABAhEDEiExQQRREyIyYUIFcYGR0f/aAAwDAQACEQMRAD8A2AacNXMU4FdY4x0GrrVXFdCoQ6DV1qriKcUSHeqlNMKeoQeaeaYGnqEFqp9Vc09Ag+qn1VzTzRIPqp9Vc0qhDsGnmg/xp4xbg7ltEjI1ticTCj22J+1QHx6bljUoVCxKAiSVOxMN2kHrSnlirTHRwTkk12GzOBuYp68y4yxqKBr3nsQc6F1iJJkpmMbETmrnB8yucI0KwKESUaSRBjb+U479ZrJDz4SdUapeDJK0z0GaYmgbmPii8TK3NIjZVIAMxmRqJ+se1U25/wAUB/7x74AadtvT8961PKujOvHl2H/E8alsarjqo7kx/wDNULPijhnMLeWfcFR92AFAPFcye80uXaCAJMnQRB9MRlhP1NWLHD+b/wC3kk7IYYbnSOgnYfI1kyebpdJGuHgpxts9JDzsaWqqPJbgNhI1RBA1TqgEj1TmcVcJrdGWqKkc6cdMmh5pTXM0pqxUeaYmlXM0Ajk0xNck0xNEg5pVzNKhZCDVT6qj1UtVEJLqpwaj1U4aoQlBrqai1U+qoAlmnmow1dA1CHdPULXgCASATsCYn5UNeMOetYu2FW4bYfXMAGTKBJkHGTVZSUU2+i8IOckvYWU9ea3v8UL1q5pe1bdQBkEqT37gGcRHSiHhf8Q+Ge2GGpWOyGJJ9m2/f2qscsJcMtLBOPQU0poK43xmzWyA1uy4JJIfzCF+URPfPSsW/wCK7134bzzgyo0AxGAAfvO+atKaW7LRwSYe8554vDhZUuWOwIwAMs3UD6GhfmPji4cKRbX2y0Hb1H9hWRxnFvdb1mWaJwN5Ig/LG3v2qK5y/bGpicztHf3wR96yPNKXDpGuOCMOVbIeM4u5eDO2pydhJO/udh8654bhriW31nWzpo0GQqrqkqsZB6ho3U1I9wqQAoC5E/1bbEdRGxpuM4gYFsNJGoMwIBkNJg4HpjbtWaW+xpiX+Rcd5AMIAxwGcy4UQIn4RjEjtXHNeY+Y5ZoLBREEekDOR1mQZ6yazbmsSTPcdYmZEncYNQ+WY23x9T+80j41qsbqLicwyZPq6gGcnOc/I/Spk494w20QJI/IZPWTWRdsgnPTH2n+/rU/DAAgkNAEsBAz0E5gb5zHatGppUK0puy+LzHcsfrEapke/wCdT2uI0ZTHU6RBiAIwcCANxUdpEtrqEa5uagAWKjTgwVwQSROqZ6Cqtm+JnUJaD2/M/P79qVtLlDOOAs5L4lKabbHVOokGdQljAkwOk9fiyaL1cEAjY5rylQAQZ/QkGf8AijjwpxmoMhJMQw+u8fcVvwze0Wc3yMS/JG/TU8U1azEKuSKemIoEGIpiKemNQg00qalUIVaVNNNNQJIKcGuAacVCEgNdTUQro1CHT3lWJIEmBJjPbPWm4w/w36els9sGgfxLzQ8VYKKhV7dwFwYjBKmD8yN6Vvm942RZuMM4Jn1leiydp+9L+WN0jQsEqtg5wvNLrWrYLMwtkhSTBk50g7kfpNT80467d0te+JFKrOSBMtJ2MEEVoCxMADSJCWxs2pjACDdi22rG9UXtEH1E+kgKAJgSQNo7H6Vkk1Hds3RTlwgf46ySA2c+3vUfDcAWnMdPme1EFrgC7EtnrAOTvkA9OtXuF4eV9KlAx0qxGDcXMDpnOR3HcSrJOK45Lxi73MS3y/ThviM+onaOwGB8zPSr3LL4tD1Fs7qB6pIYqMnaYE9ifrotwSkFoZSNIUkKSx6qTI0EGRMZgTMzQzzO/wDxWCqdIIGZGywQR8wfeqRlr2LySiaT8Y10AWgSxEMxBGjvJOPt2rS/yjiTaAW4jMhJBEg9Bp91mN9iaocPcuIvp0MTuAYYfIt29q0eCs8RAJdVXqF9TGYnssnaak00tiqaZUPFW+Isi082r6MCNY0zOrUBAkjr32FPxXLirBVYGAdTCQRpIBOf9QwfrEVe47lou2iBq80GVZ2JiDOkdIPyx2xWXc4i/ZAXiEdBPxFZSdMHPy7TvVU/QSwnA3IhnMroQAYmSYJHUydqe3wMnSYEQ0ncCBk47mIz0mtLl3Nl0toZTOkwSJgLnDZjUBjqG+VFA8HniVu8QolLfDRbZTOp1OprbgHJgg7fnVNdOi39zz1eDlZODvnc/wCwxSs8GTn54+fy9oqa9wpBhgdJ/mnEAmRP3+1TXbrORoX0gGAMyNxqJGdxv2q7bCtyrfyoTTlQF9Ox7Ft5bPSNu9d2uGaMj2OIzV9uSXlEOjLhbgEZAbVBk5zB+cVf4Hkl0uFCk5j0nAP9JYiPfFR5FFFatlKzyi4wm2pLEwFAJ1HMARkmK0eRtcsXAzCF+Fx2HuDnESK0uO5dfteUtm2y+aC6vbuM5YDDfDAAkE7EnVvVH/Kr8FnBcmBsSwEDPWlxzOLu0ScFJUGQeRI2paqHuU8we2QlwHSRIJxp6faa3prtY8iyRtHGyY3jlTOpptVNNcmmCzrVTE01NQILVSpqVAJX0UtFSU1EhzproJT10KBAd5r4rsobltbgW6nRgQpO+mfcdag5Z4uLpqKBv9JhveQf2rC/xI5H/FW8sDWsH3K/8ULcrDFoZ9IH9R2M9pzWXJOSkbseOEo8G1zXjGW5dujVDPrOkxkHv7fLcGs3/wBRXCZt+kD+XB+sxP51Jx9+RpQhljfaf3joOnpqvw/LyqyYznBEge7HC4+tKlXPs0Rvg0eG4+4xNxmJFsGNKiQTABMb56+9POrNx1C4J6bx6cbGCOkjrSTgkeBMKPhCmT1MEESJxgdtqt3OXs0KoAK5AzuuYgSdjiIMmkbLcf8Aog4fjlD6wCNAXpMjIG8SRG4Ikr9tzgOOtO2kuyHSH1uPSyqGGtTI0QJWVIAK1mHkxkBQQUXVqkHUC+GDKctJHx4HUil+BLagdKtPpJJCjWH0kSA/xSpC6hvINIlTL1sWeacUyFgWt3SIbzLRBR0AB0tBg5nIyM4zVPg+B12r8qpOgtEmQ6aihHfG/wC9Rcu55xNhSlxTpjUCVVgARBI3xDfKY95tcmIUCI9TFS+AHEElZmQcCCR196utouij5KtrhR6SCu4C5MxjJjb51c4DmHltof5CD1wAfoao3+D8m6VzCsY91n0kHYyIzWrd5erlXnDSQD3AEAkbzEdPrTm0LNPzVYiD0mOkTG/94q9wF625K3VF22YLAyVInf29uonBE1R5ayPuYAR99zEkADvkfmaz7isCwzo+IMCQDJgr1EQNU+47UjTewQ04FOFS6908OGVmsFAxB8pbRBGmBA1kAR7bmtngua3dNx7TJbS411hY0FtbXWLOVaQQcyZxJOM1588aZEkGTOrEp8PfIB2+dbPJ+ew4EmBbhOp7423JbOPyFKlaWzDRZ4flNq/wJvWlLeW5LRkFdZBIByCBkx2rf5P4bF03FsLa0XLAUvM+XcOqQwUzJlW6YGelceD/AA1Y4Lhbku7m5ctlQxIAJEgEAgMJDNJFWbHFDhPxJsvKtdu3mC7KQQTB7G4xEEZAjFLaV23sFN9IEfF7OOKe28FlWz6AsIwUsLkEZ0+phJ/aiyxz57fCXNHCG6VQlR8Pmw6pAEEuQxSY6DfNZ3Juc2NN08Voa6tllDsAGcs5IUddyDHse1a9ziOF4TyLtrLlXtyXLQrhC0BjpALKCcf1VJqLW6IrL3B+IrNlOEtFWZjZCalTXBRUL6ozBAJ+lZ/MvFvDBmukg2gun0rIZ2zpHTVA3/LrWtwXiHg+HtwHQAmSBmSR06+1PwPOuX2wRZFpFY6ioTSNQ/miInESM4FLahk+0nX6LW0DFvjOE4jl9q5chLmiQgBmWI0gYyuJEYzXCGAB8hW34n4K3c8m9b0fwxBjEBhFpQBtADY6Vjaa7HgYtCcr5Ob5c7dDaqU0+mloro2YjktXJapNFclKlkONVKutFKoEiinArjVS1UCEkVl8958OFCs6MymcrvPb7fpV+6x0nTvBj59K864rxXeuobd1EJBmfh9QJBBkxVJukOxQ1Mg8ZeJl4m4nlz5arOcHUaGk4Uu0gH1be5Hbv2rjiCQ8GN+mwqVeKfIGWPpBE+kf9IHU9/nWWUtT3N0Y6VSNO3wqr6SZKggnBAzAnvmrKtLFXYEsMaVOTIhpxnp9D8qpcn4QICbkhjGmM43MgbfWK1VvEFfizEZOeuFPSP09qTLkfHgs2QYHraZ+GZYR/UTJAMD/AHFTXTpIU+ksQNUQCJAkETBWTgTioE1LLtsYGnTOIyobcbNIGNsyKqpxIZrYbUVBJYkZgBSCCDvGJ369azydjEqCRApOlNTDDaFaG66WGDJgg6vYjMRU0gsjAfxGGnSMekowyo3uEydumrpFQcFwpQoz5xq1RlCZkA6o07SdxMgGJNt+ERg7NrBMBSFEFhDaSJw3WYz9YrKxiBbxLZFq4bYQq2rRb1IAwAJJ1NIlhIEwZWNjWj4c4AFQyCMEMDqGtTguu8HEAxkn2rA8UcWbvFAHHloqH1TLbudRyZJO8kDHSizw0qsoGqWXtqECB6SwxHXPUdK0v64xDdyI/FXLiiW7pUELFtmBmQw1W20Yj1LdmJBM1mcGzrpkakkZGRB6+wr0e/4aF/h7loIgLD07DSwEqCQsZaNjIn50A8Fym4uAYiQdU4PXK43nH1quPJqjXojVMg5fxjC8pIJjJMwew264/Knu6gFAUEAaRsYGcZ6Sau3+Xup7nH8v26/luKju8E0SZiYmIk/aehofJuXUUy1wPEJpGqZDEEHaIw4BkROCKt2uNtKLRMkD0sDOBIOScke39nIHCNA3Iy0/vvnf5U7cCTIMgwCYImTP9/WluW5bQgv47m9jyLOi42sHUwzBNsAW9QMmYZhI6Cuzz21bQmA/mhmYhgWDMWLfm2ofTtQNa4Ngkli+MejT2gbxv8qnPDAGCD/x1/altJqgqBNxvHh2JmT7Aj8qh/Etp09D+v3xUg4YAjrvPacb/Saa3we0kmJBgdB1x12P1q1oNJHCcRmAM7/39KccVJhVZ330gQZxHxQMzj5GtPheCCkmJO+R2LY+YAqtzGxKsIzKkFcRBOe4M9B3NMglJ7ipyrgL+Vo6WtLmSTraP6s/eJNWNVB3h/xSZFm+fZX/AEDf70VxNd3Fp0rScbKpKT1E2umNyoStNBpgomL0xuVCVNckGgEn8ylVeDSqEOrgCgkmANzWLxHiNc+WNUdTgVheJ/FIdmA/9tDAH9R/qPt7Vj8n4m5dOvyw6gwJByegMHp7UjLm0I14vH1chknPHKFyAo3BgkR3MbUE85V3OGBRtTSoEEydunTet25zQ2lJLNY1HRqXUYJ3JDHIBHY1lXbAsi556Jcd4h0YFGV8htOynAMYmfrWH55zdG2OGOMFeF4AuZJhOrf/AMgkFj7D8q0+GtrOlBAnLfzRjqYifbvUfD3gSVVCScDrMnAJGw+Va/LrLGdaFwXg+pVCg/ERqGYGoY6kdqvKWgkY2R2LGgA3MAmdLYcxpjAE9QM96tWTq2UmSeuA0ZbPSRtUx5cyAAaGGdJwGG2pWjJ0+nAPX61as2bmpjp1DEEsO4BwcdVOIrM5jh3tXDqCjQVGtoOv0/ErEY7SY6D7ZnNOK0XLaOqaUBU6VPqkHU0tk7jvhR2or8/yGXUoYiVZQwO05k7hpbJA/wB4P8g1Xku23UK0kyNRwIJ0tg9IzMqaUp1yWNLlnKLihdJ1KF1EiNQMNpgmRAwDgGDvJqS5w7C1r9ERhplvLVfTLZXA1RgRqA+exyXlTLbFsOfQGU6kUNpCjy2BBwCjASB1PUGouK5OUlN0chV+GUMyCvVdjGcbHeszkm6BZ5dzzlh867cBJBvaFmPh0+nbqCCv0og8M3dlz/IyBQTqOZJ0gkfEDgSY6b1D4qNnycNDW7ugAEAsF80hiIAwcTA+Ks/k/GlQDb1LEtrmMmM++8fauh+WMT2e58qvWwqNFkhhIKywQelSQdO0gyCBH0wMeLuBVL5ZB5iXPUNJXQjzkYP/AHdT6unUd5X4le3i3Crq1MCTpLTvvKttkGtHn/PbfEKrNCOnpKKIXTH9Wx7R0kjNYEpQYyrKGpGMqWEyAemPibONtv8AmubshWgSFAVfnsZ79B9D3qk3M9pIOwA29zv9M+1K3xowCQAImR74wOk5+lXYUmSXLC6hGdKwe24gnoMBvlmoWSNUTPSO2w/Ump7dwEklhkkACP5cT/ftVd1EfSJnOdv1/OgXIeOuiBDwuDJXrI0ie2M9agt3bhKtpUzM74H167VcuWcZMjGCf+K5FsA4Akn+/wAql7BGs2y26xJGN/hjI+cb/KrFpD0gTO+cE/b4f1qPzQuTMDG316fSoXvYhSdsdsnO5qALwvgno05PcHSfV8/Uv3rg8M1625JIPpBxjY7xg7H+4puV8F51xQDpksCScQDL/PCUUcTy5VEJPQb4IAGNvmeu5iDmratPAto834jhUAFsFbdxSfSW0mQBt/KQZmZGG6RFFHhDnZnyL2GyUn/9flBwT2NY/jTlnmgNbADWxcJz6QIBO2FIgQTE4j2E+Qc0a3cGeuDvBn9+tdHx8naEZYKSpnt5ApsVW5Zxwu2leIOQR2Iwf9/rVjFdK73OS1TpiMVyYpGK5JFEgopVzqFKoQ8Uu+oKMhdpH8xG8/f861uW2bTJb8ziVQal9ALMUkjPpGPfNZZsEoEAIIEsTtEDpv2+9FXhbldi3Gt/X6WLaZW33kqT7dOlcjPM7eNbWEvMLCW+GLcQFvWlHpDEkOY9AVznbP3ry/irxeAAB0URtMSRG/T8q2fEfiLzXhNTWreFJn1TI1tPfoT0iqqWZ0xOroSpgRIUHrkg/Qe1TFH4o78kf2MS8DbwJ1AyTkfbv86IuTeI3cgMVViVTWBmIhIUYDY+KD+lUeZcna7clAchZLMsaoywbEgkHECO1Wk8HX1HpjaTBE61GwnfOxFVnOMluFRaZu/gCFtsNOlDBYAkhXGSVG+dH0E7Ve4y0qINDMSh1s0SdJBhuoidMQAMiKr8p43RZR7s/wASZEEIrCCAWDSdWTjY95p7/NFtXQ5hLVxWBKrpU3AT1AgzME+2c0imw2DXKkv8RxENJD6kuOwA9Gg4OMSBiNyPavS/D3CNZupbgtZumLd24wkXQJdGwMGNQx3ob5r4it37MBjrXRDoYdFk6xqO86j6fb51e4rhuKu8It2xbum3bNu4l64QCxU/GF/m3MwIwaE/ts9g78npVzgT5loBwsI4bGWhlKwfYMcESZ6Qaj55y8raU6pyCAY0s0EIszMnV0msG1+INq3xNrird1l03GtshQkaCLiyhI+Et03A60Rc+4ovwtwjy9LKoG7QSwyJjaZ+3aslJNE3PI+b8DYt27aqzO7nW4LSrGFlgpwDvWPbYmQQAJ+QMwT0/airjuU2m5f52hFvWLhVnAINyGj+bIMFTjsaGrI15YwBOYySen1rpRnaoXXZJZciYOJxFWBekALMTnsIz+sfeneCdIIgYBxOBn96j0AYBjt/zSpbjUSAFj0bHXp9I3NP+HxiQdvaTj7D9qkt4gCAO4/53NTidtwIP9/rSmWsjt8FkfCf1j5/OKuW+GUzK7R067k4+YqBGiTED9h+nWknF+nf4j+p/YfpVWQmPDrA9ByR0Pef0py2TAAI+u+enWNNRNxU7YiffuBXJf39z/fy/SgQ4dO5nH2+QqNQJBJ0rsSdu4/fFTyBHy+fbb71S4wSQgMbNkT6Qf1O30pkY2BsLfAvLmvm8UIC24AlZ3JO4IIPpOc1ocXfKXNOpWVUNy6IEppjKkfyeqIiQAexjD5Z4ttcFy/iLawLzFgIyGdsRqGxUajnsSDUHhDw7xF9POKXGViCAFCq5g6CWcgaA0YAPX6qlbk29l1+wVsafFgadghIDE9CCIUEdTE4/wCqgfj+T8Pw7nWBBYEEAkjYwCTCmQeuQ1eg+Kr9zhUUPZe87yAlo4U7nWwBZhEbAZBzXnvizlN66Ld3yPLIUalXJHqeCQPixGfnTMT/AGSgm8K8coZlJnzTqBkkE6RtO0/nFE9eeWbF1bdu4gkoiliZXKkEaAQZIM9h+dHnAc0S9bW4mQwn5HqD7iuz4uTVGn0czysemWpdkxFckV0b1N5/tWoxnMUqf8RSqEPJOVc+8ubbozljBKEE77aeuRtNaXiHmiuotWgdOC4wpk5IPUQOk9aF7ZZTqKjMEHqD3EfOa2OV8pbiAw82FgHKltz0AIBMx/cVynGKetnbT2ozrN1bhCDUJPqgYidgM4g/Ockda2G5U6iOG9TEwwcj0wJGTGAIwfaJ6V38DcTZOq4hNvP8S2wZUiJLRlRmJMDO9bvhfkb3GJYm4AoCnUFcjroBUi5kAmCSANqVkne6ewY7GTy2xfVyvEoQmDlQF1dCGX27Ht2wRcJwjNcVbNwuunWw1eobyBc1CJI237GiDgvDVoqxa6wgqpIQAg76WyIOe4PUiuzym1wwdnf0kQXsegjYjVIMnOZBGwkVmllXRYA+eXbhZ7aSiadLI6ibZB+FJ+EdR26Vgcy5293SLkMEAA6SBtMb0SeIuc+coRWLW5MXHEOSVELPXAUTAHbahTh7ByxEASJ79f0xW3DG1cik3XBPy+7qYgdMADqT2o04jxhdFpLCOEFpArNPsRCj5UF8utKtySSvYgbdvuKtAKp1apjHyE5Od+tUyY4yZaLCHw34q/Cv/M6g7EDbPt/vRbY8T2Ltm7a8y2oKsqyzmBM24KqRIxsftXnV4qY0kGYG/eqty0VMg/l96TLFGTsvQUWeNd1u3CzF2A8xYkPGJyd5XeMQdq5u8Xbye/8ALtpx0/vpQk/EXBsQO/v8x1prvOSVgqPnMfl0pun0Ur2Ej39G6iD9wOk/7VwOL3gCP1/v9qFn5s3QQPnP61wvMD2/Op8ZZNBQOMAyDJGI/YfWu146CZMbUMpzXGR9ulSnj1Oxg9JqrxlrQQnmGPiyf9/0pm4+eoMZ+v8A8UONxXUEdq4PFe9T4yakFNri/wA4/TNdHmOYHWPnPv8AlQ5w3HgDqfpUh4ok4ke/X88VFi9gcggvcy0geqSIwNts/saqW763HQJJdmUEmYywHT9RtWet7SDgT1k5yKIfA3LvMveaR6be3Yudvtk/am4sdyoVknpi2GXNOUWbvDPYVFQMDpgABXHwtjrMZ7TUv+G/Px5QsveuI9mVa22gwRIXQWXb4sSTjFWJ/wCmh3xHyNy34jhtS3RGtUMeYBsfdhj5xWjzfG+WP15Rh8XPpdS4Z6iLCXBIXzJEiSGAJmfhhe2/aqHFctYknSCS2nSSpKAbC2SBgzMDasjwP4uNxUt3bzO8gaBaAbqIJEmR/pFHdxIlmCqPuxmBBPfYbntXBjCStPo6MmeU855RdW8wGkgmSSxkatwQM76sSPzihvw9zEcDdu8PdI0a5U7RIGYJ2iNu1ejeJrCTce6huaVUlAYRAJnU6wzNJnSu3515RzSzcwH4ewVYswKSzERtqaZMd63+NNwdoXOKmqZ6N+KXtXPnr2rK8NcT5nDWyoMKCkHcaTEH5VpHV2ruJ7WcdqnR1+IXtSqP1dqVEB4fc1C3uDOcb+kRG39xW34XWwwK3gjEj0q7MFB6MYI9+tYoWRIBxlsnvn6Vc5PxYW8uNSkNqWJgASSAfYH6TXNmvrSOwuT0Tw5y4WLo/C8RbU3A2gC4IuEEekqHJAicx0jNGdjw6twlSvk8Qr64Q/wzMbr8EPGHCjO4kEUOf5gtvy1Fj+IDbdizppAbQyqFUGCZAnfB7UWc9uIODuXxb8rRb1woUqytOpJQiRr9W4IImubNt8Da3BPxT48HCiLbN5gJQSo1MAfVavpsYJOkiYnByRQLxHNb1+4WZBAbKKum2cEt6cR8gKwLPHPxHE+bdOp2MknvAAP6UVWroDBQpMAzAjEZn860RxLGv2C74KvDrbvrpW28Qokd1wM/U5j2qvxiqQFBLadQJaATJOYE5ie9bXJ1VbhMlA/wAjqCDj51l89PlsFIAAkggzuTEx13x1zTIyqVIHJm8NbEENtNTslvJWev2nH6T9azbXMQCc4ntv8ASpLvOR0HYTNFpsKoVy2MnURER/YqC5xrDG/yJ/eo73MC35VC16aKTI36Om4rGxqE3Saaaar0VbHDUvM9q5MU00aK2d66WquAKcCpQbO67U1HUnlxv9qNAslF8DA2qUcWNs1Y5N4du8S5WyjOVBdo2VRuSTgUaeFfAVp1W5f9UyANWARGGWJJ9p6Uqc4R5Lq2A9m3raAvUZPT517JyXk68PZW2p92PdjuaCvEfh82A4TSQWi3pABg5OPajPw3xDtwtov8WgA47Y/atPiyUrZk8u6RfNr3NcNZ9z96lM+1clPYfetpzwW58t7g7n4rhmZQ2LwUjMEQ0H6T7gGvSfC3OvxfDC7cDEMGlmwq6cMiRE7fEPcYgUNPw4IIIBBwR7dq0LfNrdvhUsWwUNqUKqp0lQo0zPVpHq2nVOa4/wDUMVVOPZ0fGy6lpfRn+LOZB20m2HUTGuSIPsAVmO/qz06+d8RdTOlTaJgEbAj6e07irfOeOsOVIfU2xDIzyFGwgRJ/LFZPFNBVQ2ogzE+/pk/YHb70nBD2bHsgz8GIG4bLT62gjGDBGO+a3Dww70I+AGJS6BsCMdjmQPbAopNpq7kPxRx8v5s78gd/zpq4Fpv7FKrCzxFCCQJOVg4+f7xS4JII0n1Cd8CM++5kj61BwzjrtPTf6dKsj0OCZE5GwEncAmRXOZ1kGvLfEdxh5ScPaLeZhxqPwgCdzjUAZHfFbHifmV1+TXUJhkdA+nUupdYxp2Kyd5j01keE+EuMPLCtcb1MqhB5nQTJz1EEgRq982L/AAnq4jzGeXUooliGx/1DIBnE4z0M1haWq/Q/lADy0lXB6mMH360Y8OBaXW8kRt8xQpzVSulh8v8AapOF8TmR5gmBH/JHetWWDfAqDXDCUxdQIqkEHUrExj9c1ic64hyoBgATgACT1J96r/50BkHbboar3eZlt9qqoMtaKBtU3lmtzh3stgr02qvx1q3PoUr7TJFW1dB0mUUpRV90QDvVS6QNjVk7KtURz70i3vTfSmn2FWopYopRTF6U0QD4704rma6VqhLJQQBtk1ocm5f5l62jMEDEDU397/Os9WyOtX+Hslp+4+fTNUm6ReKs+hPC/IrfB2CttVM22J1EB7mTEOMH9sVxa5Ut7hBcIS2zRc0qCGUj3kZj2rzXwr4/4mzoQkOigiSNTAGMbidhRPe8dG6WWCurcpbMjHTUSB9q5LxzUt/9jXwYPi2xbW4G8wsxX0ydUDEQBtnrW34c4k/hbXpk6d/qa834y3dS49wsYJcBmO++43+lHPKCE4e2pZpCifnFdvxI1Zi8r8UjfPFt/T+dc/im/pH3rHPFL2b8zTHjx0kf9pra5Iw6GbAvP7VVPBObzXVMnyWQpjMSZnpClyPdRWXd4wbh2+xqXlvMAWclrkKsnTsT0BxmTiO5++Py5J4mafHg1NMH3u2GYrbtXgANIJAHX1YmRBxI6z3oe4pgushmKACJmWImSf6Tk0cPxb3Fd3/D2sHSrQXQFjMh8TM9J9tqDuIuNbOSHEy8qQASBjUBtmM/pWLFydF8BP4AuZuRHwJPzJY5zvHXrReXbuPvQD4VuE64AVRpA7x02/vPzomXhj1cCurB/VHKzL7s1S7dx96esvyl/rFKmCaPGbaRBMRO361b4lNKIw3k7dNoEjG0++ZqqttmUmRAPfJ+QqRwzrCgmCSR9prAzqIKvBXHeRftXBpDa4BOVgHIPaVkTv2Bmu1ITjVuP6bcloJJgGBIjGoag3tB+VY/AnytCssFhgsIwwPq+WoDOdiJGaLeXpEOzKVAkjzZDzoBUqWOSSRMdBWSbqzQuDz7mt0i49tv5WYfYms+aNP8S/Dws3U4hDqt3wWkKQAykqROxkANPvQXWiM9SszyVMeaWqmpVYB2t4ip7fHEb5qrSqBsuXOMn2qFr01DWzyTlfEOQbfDG8pnLISkAgMdUgAAkCSetRV2RtmUWpi1aPF24usl22LTqSNIAAB7GTt7zmtPlV7hVIJvFT72RH3yafDHGX8hcptdA+nDO2ysfkCauWPD99trbD/VgfnRmvPbBwt1D2wwP3iBUN7mKgko+qBmPXp99orQvHx+xDzS9A3f8NNbQliNQ6DP3rPThp6j7UVcbzxjaw2/XSAD85M0JcQ0sc0vNGCX1GY3J/kaXLOGs6/4vmERgIBk9jO1bfibj7Zt2RZsm2qgg4+IY395mhG25B61pW+LmAZP3xXPnB6rNkZKqLHA8ZaETrV5+akfrNElrnCav4d5rbd4kYBjEfSsHhOGD9PpMVqryqIPb6ilTSsumYLXtXEAsXuAsDBEaid8bCvTbXMFIEoy+xH+1AT8PLgYIkdKPbHEWwoAWcCYX/muj406VGDyY7o6PGJ2I+YNdpfB7H2pyFI+D8p/Q1yHXOI+labMtDkgmCp+gqpxfEtYVnSYOlWBUaSutGEnpDKv0mrQtEn4iP8AtNV+NQhSZLQJgyJjI9ulJyx1RaYzHLTJGVxvF2CjLbS7cKnUboIAN2f4kNJJXVkmDMY2FZPG8bpUlwEDjVgdCdskmAZGD0p79qdFuCqtBCg+2Q8TqJwf+7ETUN3lZRQVMR8QIj4sKd8CI6nvXLikjqm74SRHssVAnWQSJg4GmOwAxFbfkDs32P70KeGeOCM6xuFJyZkAnr7HvRD/AJ2iiSzDAMRmCJ6e1dOGWFVZzcmKepui7+GHZvtT1l/+p7Z21kfMD8jmlR+aHsp8GT0eUQdRE4En/f8AKrHB3SDCmOo949uvyqPmF0ayVDCdywgk9cDAHtVqxazqI+KTggKPb6ftSZ9muPRpcFwNzzEuqVuRpb1LKDQVMMDgiZBEd6O+BdClu3cLr5SgBguCDLSpABJhzMruMEwKDOGcr5SqpECSUMFvVknIhZjcCfV8qm5Rxl83ra+a8HVhoJgYAAcGBpx2rDO2aaJv8RPFLM34NYNm2VZdQ9YOn1ZOdyx95mgI1t+MbDLxlwMSSdDTESGRSDHTFZdvgLjKXVGKjBYKSBiTJHsJp8ElHYQ+SClVpuV3Qgc23CE6Q2kwT0E9/aizgf8AD69ZuW34gKEwRA8z1zGhlGNQMYMgkxnIBbSJQHrwjzGlp9PQ7NGn7yI+dGyf4akuSLi+WltXIcm3cdoGpQCPTJwNz6l3r0G0toXF8sNdMD1sEtELZwFLTBVfj0DSw1CDisbknKQwa4Sqyc+UG9ILOEVSxKggYnbOSaQ8rrYvpRj2/CXB3AXCuptMutIIhRBGtQSQGUPkH6zgmPCW7d5bV7g7ptp5g1+WHSypPlzZIACqICnvLDM11b5OgkWljBFy47Owe6pTZQv8qh8KIMzirnB82FmzctG6Ndwne2XGpgJAjOnSqgMYG852S52WoF+O5ADetMUW8yA6SV9LqXKnWWGosJBAJ9Mj5DJ8Qf4c2wToZ7d0sSyeXqtrKgqgIAOSSdW0YANGVm35TW7bQHYFgzT5bM7LGmQDp2XUJI0r0ONrmL3792ydTMCGdfQVhlJksdJBHpjR0z6jImLJKPAaT2PLeC8HgoyC+yXknDWVNowSHJaAVWcA52P0pnwHxAc/iFRQWC6luCdRwgAkAg7yNo716bzHlpuXdAJPwesg41DbeYBBIJjb6Va5ZbYq9m3eDlEHqAKY0tGkM5Y6TnBEyYxmmryclci3CPo8t4f/AA5uWr8XrLPbYGNWq0d1hgRI2wJ3nbFUON8AOHJt3bYtemHuPG+4bSCAQdQzHwmvaRxxZlsfxLTfyvLMrCDGpWMKowQQTER3rnl9+2qF/IW6G0aF0gOukaVa6GOrSNMFiGOd8RQ+Z3YdJ5BxngC4qq1oM0KC8z3y2FhV9iSRB+QflXg4i4fxOtLYmGWPXDQSkjI3Mxn6zXrfEcMqekuqXbvmBlLKoO+pl1+nSFUiAJjeqnFcoN65ZS26RDSLrxpXq5MS5MqRETGd8RZpPYmlAdxXhiyqsLTwdKkOTrEgEgbgjVsTmNJqvb5Gwsuz3STsotRuNOIJljBMLgnSSJ2ouveCEZ9LXLV5NMhiXdSIgROqFCh8zMiJzFZ/D+F1UQptldIVSLjHWRIUGMIWcHMD4dhmq6/2EGrPhTiA2tGTRLaXaZxJGCNyI271fbl/GoQHZCf/ACPSRhcRM57GJg0Y20Fu1bNlLylFKXPMkgliCJW5I0kBsHMkQAZqLjeDuINfmKVCq5gx5YeFQn1aUUKWYxJM01eTNcFHji+QdWzfDQyg5UHyxq+LPqOw6ff2rS4fgnNxFYL69XqgxbKrJ1iJWTAE98TUXAreUwT6u3lwxXSxLEsSsaQYBxnvVkueuknRnWCMKSo3GW0xuzfDpnoA/Jm+wfDFdDLwjo5S6CgjUGZNKkRAAnOrM6Zgnaajv8GxDAFYggOdpOrThdW4We3vVxr7keWzsw1YDDVj1TpJkICCsAdI2JzWt8yu+cql2USry1ldmWF30jcTAGxGTtUWaaumB44voEz4Ov8AnHzHUW3QKWBYmQqyVEAmTIG3v76XCeESAw1t5bI6xpwxG2xmJ09oImt7jmWyQACHYSsiI3kIWE6fQe+W279/5lqPqVQi/EVXTqBiZjGTmNiRkYqmtjLA/j/BJCLctXiGOnzXMaIYxb0aMr6QZJOTG3XYs+Hf4YVrrOo0av4YDmJxrXKrqcbHOR2rRSwtxmS2wsli1whlJHQhCoVoBAPXGx3ir3EPbfSAwunSFC6DrDQwKacMPVqIx1ipqdEsHOE5LaCANbvEiQSMAmTJgXVjM9BSojfw1fBzZuMe4tkj9fpnOKVDcOpnhPMXJcSSY2k7UTeDOFR+JCuisujisFQRiw5GD2OaVKun5HMhGHhBhyGyq/gyqhSTBgASIkAxvnNZ/NzpuMy4YX3AIwRDOBBG0ClSrmds0rkFPFJ1cbY1Zm3w0zmZAmZ3o55ggS5w6KAqML4ZRhSFsOVBAwQCSRSpU2XCFLkI+SoC0kAldBUndSGgFT0Mdqq8QZ1g5BspcIOQXydZ7tOZ3pUqzPkt2ccPi7wiDCMl7Un8rQ7kSuxgk/ejT/EK2E4e2UAUi9bAKiCBMxjpNKlV0GXIOcfeZbNjSxGoXS0EjUdd3JjeiTixPDcK5yxFklv5jmcnfcmmpUifYVwUeF4hjzW4hZtCpKrJ0qdTCVGwxjFPzriGHEmGYQ10CCcDynMDtnNKlTP4FZcgzw1wvbYOSwN0AgmQYvwJB3gYoj5HZVWkKAQqRAAjUF1R8+vempVWRdGj4Qsr5HENA1C6wDQJwqAZ32rB8PXmeyNRLQb0SZjfadqVKr/xB2WrtsEcKxALBbYDEZAPmAgHfYkfI1d5nw6kPKqYsXIkDEawPsKVKlIMgH4K4VFgKSA1lAQDAIMSD3FX+J9KlVwPJXAwP5Og/wBTf+R70qVXZOwlRz+ERpOrQRPWNW09qe+scI6jCslvUo2M201SNjMmfnSpVWHH+f8ApJdgpcUG4ZE5U576XH6AD6VU5M5dl1kt8J9Wcm9bBOfbFNSpiB0GHKLKm/xAKiBbfECP/pn9aEOPcizagkSHBjEj0wD7epv/ACPelSqq5AiTl+dRP/2lP1m2J+cTmtngEBvbDLJ/+THV9+tPSq0egkamOJvqMAXJAGwMnIHQ+9UOYNpW4V9JDNBGCIuYiPmfuaVKo+QeyNuJZSVVmUAmACQB8gKVKlVih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upload.wikimedia.org/wikipedia/commons/thumb/4/43/SaltwaterCrocodile('Maximo').jpg/250px-SaltwaterCrocodile('Maximo'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53340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1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3/3a/Indian_Rhino_(Rhinoceros_unicornis)1_-_Relic38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457950" cy="4305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381000"/>
            <a:ext cx="25908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Indian Rhino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934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help 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2362200"/>
            <a:ext cx="6328168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ucida Calligraphy" pitchFamily="66" charset="0"/>
                <a:cs typeface="David" pitchFamily="34" charset="-79"/>
              </a:rPr>
              <a:t>ENDAGERED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505200"/>
            <a:ext cx="367440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ucida Calligraphy" pitchFamily="66" charset="0"/>
              </a:rPr>
              <a:t>SPECIES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lant_DNA_Barcode_Research_Endangered_Spec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55466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ienne" pitchFamily="82" charset="0"/>
              </a:rPr>
              <a:t>Endagered</a:t>
            </a:r>
            <a:r>
              <a:rPr lang="en-US" sz="6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ienne" pitchFamily="82" charset="0"/>
              </a:rPr>
              <a:t> Species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ienne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2476" y="1371600"/>
            <a:ext cx="91470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* Endangered Species is the population of organisms</a:t>
            </a:r>
            <a:endParaRPr lang="en-US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  <a:p>
            <a:pPr algn="ctr"/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w</a:t>
            </a:r>
            <a:r>
              <a:rPr lang="en-U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hich is at risk of becoming extinct because it</a:t>
            </a:r>
          </a:p>
          <a:p>
            <a:pPr algn="ctr"/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i</a:t>
            </a:r>
            <a:r>
              <a:rPr lang="en-U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s either few in numbers, or threatened by changing </a:t>
            </a:r>
          </a:p>
          <a:p>
            <a:pPr algn="ctr"/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e</a:t>
            </a:r>
            <a:r>
              <a:rPr lang="en-U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nvironmental or predation parameters.</a:t>
            </a:r>
          </a:p>
          <a:p>
            <a:pPr algn="ctr"/>
            <a:endParaRPr lang="en-US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* The survival of these species is difficult if their </a:t>
            </a:r>
          </a:p>
          <a:p>
            <a:pPr algn="ctr"/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n</a:t>
            </a:r>
            <a:r>
              <a:rPr lang="en-U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egative factors that have led to a decline in their </a:t>
            </a:r>
          </a:p>
          <a:p>
            <a:pPr algn="ctr"/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p</a:t>
            </a:r>
            <a:r>
              <a:rPr lang="en-US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opulation continue to operate.</a:t>
            </a:r>
          </a:p>
          <a:p>
            <a:pPr algn="ctr"/>
            <a:endParaRPr lang="en-US" sz="2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2051" name="Picture 3" descr="G:\FileDh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343400"/>
            <a:ext cx="2667000" cy="2514600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>
            <a:off x="228600" y="4114800"/>
            <a:ext cx="6019800" cy="2743200"/>
          </a:xfrm>
          <a:prstGeom prst="irregularSeal1">
            <a:avLst/>
          </a:prstGeom>
          <a:solidFill>
            <a:srgbClr val="006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79646">
                    <a:lumMod val="75000"/>
                  </a:srgbClr>
                </a:solidFill>
                <a:latin typeface="Lucida Calligraphy" pitchFamily="66" charset="0"/>
              </a:rPr>
              <a:t>Most Endangered Asiatic Dhole is on the edge of extinction.</a:t>
            </a:r>
            <a:endParaRPr lang="en-US" sz="2000" b="1" dirty="0">
              <a:solidFill>
                <a:srgbClr val="F79646">
                  <a:lumMod val="75000"/>
                </a:srgbClr>
              </a:solidFill>
              <a:latin typeface="Lucida Calligraphy" pitchFamily="66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5105400" y="5105400"/>
            <a:ext cx="1295400" cy="762000"/>
          </a:xfrm>
          <a:prstGeom prst="stripedRightArrow">
            <a:avLst>
              <a:gd name="adj1" fmla="val 53731"/>
              <a:gd name="adj2" fmla="val 744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612" y="228600"/>
            <a:ext cx="9004388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nprior" pitchFamily="2" charset="0"/>
              </a:rPr>
              <a:t>10 Most Endangered Species :</a:t>
            </a:r>
            <a:endParaRPr lang="en-US" sz="40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nprior" pitchFamily="2" charset="0"/>
            </a:endParaRPr>
          </a:p>
        </p:txBody>
      </p:sp>
      <p:pic>
        <p:nvPicPr>
          <p:cNvPr id="3074" name="Picture 2" descr="G:\woodpecker-sightings-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34340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943600"/>
            <a:ext cx="35052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1.Ivory- Billed Woodpecker</a:t>
            </a:r>
            <a:endParaRPr lang="en-US" sz="2000" b="1" i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76" name="Picture 4" descr="G:\Tree-Climber-Amur-Leopard-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4267200" cy="533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1600" y="5867400"/>
            <a:ext cx="30480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2. Amur Leopard</a:t>
            </a:r>
            <a:endParaRPr lang="en-US" sz="20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77" name="Picture 5" descr="G:\Javan%20rhino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4343400" cy="536665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90600" y="5943600"/>
            <a:ext cx="25908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Javan</a:t>
            </a:r>
            <a:r>
              <a:rPr lang="en-US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Rhinoceros</a:t>
            </a:r>
            <a:endParaRPr lang="en-US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78" name="Picture 6" descr="G:\bambo lem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143001"/>
            <a:ext cx="4267200" cy="533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81600" y="5943600"/>
            <a:ext cx="35052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4. Greater Bamboo Lemur</a:t>
            </a:r>
            <a:endParaRPr lang="en-US" sz="20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79" name="Picture 7" descr="G:\Northern_right_whale_041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4343400" cy="5334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800" y="5791200"/>
            <a:ext cx="3581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5. Northern Right Whale</a:t>
            </a:r>
            <a:endParaRPr lang="en-US" sz="20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80" name="Picture 8" descr="G:\cross_river_goril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143000"/>
            <a:ext cx="4324350" cy="533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57800" y="5715000"/>
            <a:ext cx="29718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6.Cross River Gorilla</a:t>
            </a:r>
            <a:endParaRPr lang="en-US" sz="20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81" name="Picture 9" descr="G:\Leatherback_turt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219200"/>
            <a:ext cx="4343400" cy="5334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85800" y="5791200"/>
            <a:ext cx="36576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7. Leatherback Sea Turtle</a:t>
            </a:r>
            <a:endParaRPr lang="en-US" sz="20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82" name="Picture 10" descr="G:\Amur_tig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1143000"/>
            <a:ext cx="4343400" cy="5334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334000" y="5791200"/>
            <a:ext cx="2514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8. Amur Tiger</a:t>
            </a:r>
            <a:endParaRPr lang="en-US" sz="24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83" name="Picture 11" descr="G:\chinese_giant_salamander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219200"/>
            <a:ext cx="4324200" cy="5334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62000" y="5791200"/>
            <a:ext cx="36576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9. Chinese Giant Salamander</a:t>
            </a:r>
            <a:endParaRPr lang="en-US" sz="20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84" name="Picture 12" descr="G:\kakap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1143000"/>
            <a:ext cx="4343400" cy="5334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486400" y="5791200"/>
            <a:ext cx="25146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10.Kakapo Parrot</a:t>
            </a:r>
            <a:endParaRPr lang="en-US" sz="2000" b="1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build="allAtOnce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gir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500306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AR DARLING" pitchFamily="2" charset="0"/>
              </a:rPr>
              <a:t>VULNERABLE SPECIES.</a:t>
            </a:r>
            <a:endParaRPr lang="en-GB" sz="6000" dirty="0">
              <a:solidFill>
                <a:srgbClr val="9BBB59">
                  <a:lumMod val="60000"/>
                  <a:lumOff val="40000"/>
                </a:srgbClr>
              </a:solidFill>
              <a:latin typeface="AR DARL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09800" y="1828800"/>
            <a:ext cx="6324600" cy="3733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127972"/>
            <a:ext cx="2514600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5400" dirty="0" err="1" smtClean="0"/>
              <a:t>FlORA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-190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3352800"/>
            <a:ext cx="2530201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669" y="1114459"/>
            <a:ext cx="2816099" cy="2109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3695700"/>
            <a:ext cx="3422506" cy="2744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036618" y="2141428"/>
            <a:ext cx="47244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47000 species are found in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india</a:t>
            </a: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Of the estimated 47000 plant species ,about 15000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Flowering are endemic to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india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3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assamrainforest_8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85720" y="1071546"/>
            <a:ext cx="7715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  <a:latin typeface="Brush Script MT" pitchFamily="66" charset="0"/>
              </a:rPr>
              <a:t>These are those type of species whose population has declined to the levels which it is likely to move under the category of the endangered species.</a:t>
            </a:r>
          </a:p>
          <a:p>
            <a:endParaRPr lang="en-GB" sz="4400" dirty="0">
              <a:solidFill>
                <a:prstClr val="white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Content Placeholder 10" descr="124450-004-7A99DAB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31" y="0"/>
            <a:ext cx="9131269" cy="6858000"/>
          </a:xfrm>
        </p:spPr>
      </p:pic>
      <p:pic>
        <p:nvPicPr>
          <p:cNvPr id="12" name="Picture 11" descr="asian-elephant--elephas-maximus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12"/>
            <a:ext cx="4000496" cy="3848100"/>
          </a:xfrm>
          <a:prstGeom prst="rect">
            <a:avLst/>
          </a:prstGeom>
        </p:spPr>
      </p:pic>
      <p:pic>
        <p:nvPicPr>
          <p:cNvPr id="13" name="Picture 12" descr="dolph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1571612"/>
            <a:ext cx="2643206" cy="3857652"/>
          </a:xfrm>
          <a:prstGeom prst="rect">
            <a:avLst/>
          </a:prstGeom>
        </p:spPr>
      </p:pic>
      <p:pic>
        <p:nvPicPr>
          <p:cNvPr id="14" name="Picture 13" descr="37785_article-1061319-02C7816E00000578-145_468x28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643050"/>
            <a:ext cx="2500298" cy="38086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715017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prstClr val="white"/>
                </a:solidFill>
                <a:latin typeface="Brush Script MT" pitchFamily="66" charset="0"/>
              </a:rPr>
              <a:t>Asiatic elephant</a:t>
            </a:r>
            <a:endParaRPr lang="en-GB" sz="3600" dirty="0">
              <a:solidFill>
                <a:prstClr val="white"/>
              </a:solidFill>
              <a:latin typeface="Brush Scrip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578645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Brush Script MT" pitchFamily="66" charset="0"/>
              </a:rPr>
              <a:t>Gangetic</a:t>
            </a:r>
            <a:r>
              <a:rPr lang="en-GB" sz="3600" dirty="0" smtClean="0">
                <a:solidFill>
                  <a:prstClr val="white"/>
                </a:solidFill>
                <a:latin typeface="Brush Script MT" pitchFamily="66" charset="0"/>
              </a:rPr>
              <a:t> Dolphin</a:t>
            </a:r>
            <a:endParaRPr lang="en-GB" sz="3600" dirty="0">
              <a:solidFill>
                <a:prstClr val="white"/>
              </a:solidFill>
              <a:latin typeface="Brush Script MT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5929331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white"/>
                </a:solidFill>
                <a:latin typeface="Brush Script MT" pitchFamily="66" charset="0"/>
              </a:rPr>
              <a:t>Blue sheep</a:t>
            </a:r>
            <a:endParaRPr lang="en-GB" sz="4000" dirty="0">
              <a:solidFill>
                <a:prstClr val="white"/>
              </a:solidFill>
              <a:latin typeface="Brush Script MT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57148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9BBB59">
                    <a:lumMod val="50000"/>
                  </a:srgbClr>
                </a:solidFill>
                <a:latin typeface="AR DARLING" pitchFamily="2" charset="0"/>
              </a:rPr>
              <a:t>EXAMPLES:</a:t>
            </a:r>
            <a:endParaRPr lang="en-GB" sz="4800" dirty="0">
              <a:solidFill>
                <a:srgbClr val="9BBB59">
                  <a:lumMod val="50000"/>
                </a:srgbClr>
              </a:solidFill>
              <a:latin typeface="AR DARL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 BERKLEY" pitchFamily="2" charset="0"/>
              </a:rPr>
              <a:t>Endemic Species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 BERKLE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    </a:t>
            </a:r>
            <a:r>
              <a:rPr lang="en-GB" sz="3600" dirty="0" smtClean="0">
                <a:solidFill>
                  <a:srgbClr val="92D050"/>
                </a:solidFill>
                <a:latin typeface="AR BERKLEY" pitchFamily="2" charset="0"/>
              </a:rPr>
              <a:t>A species which is only found in a given  region or location and nowhere else in the  world.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993300"/>
                </a:solidFill>
                <a:latin typeface="AR BERKLEY" pitchFamily="2" charset="0"/>
              </a:rPr>
              <a:t>Some Examples are: Forest Owlet </a:t>
            </a:r>
            <a:endParaRPr lang="en-US" dirty="0">
              <a:solidFill>
                <a:srgbClr val="993300"/>
              </a:solidFill>
              <a:latin typeface="AR BERKLEY" pitchFamily="2" charset="0"/>
            </a:endParaRPr>
          </a:p>
        </p:txBody>
      </p:sp>
      <p:pic>
        <p:nvPicPr>
          <p:cNvPr id="13314" name="Picture 2" descr="http://t1.gstatic.com/images?q=tbn:ANd9GcRqg-u9Puakz1kT_K0WyT6uFUPfvTSMkV8FkPuXWmTW4N39crM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4533900" cy="3006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7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722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C17529">
                    <a:lumMod val="75000"/>
                  </a:srgbClr>
                </a:solidFill>
              </a:rPr>
              <a:t> </a:t>
            </a:r>
            <a:r>
              <a:rPr lang="en-GB" sz="2800" dirty="0" smtClean="0">
                <a:solidFill>
                  <a:srgbClr val="C17529">
                    <a:lumMod val="75000"/>
                  </a:srgbClr>
                </a:solidFill>
                <a:latin typeface="AR BERKLEY" pitchFamily="2" charset="0"/>
              </a:rPr>
              <a:t>Snowy-Throated Babbler</a:t>
            </a:r>
            <a:endParaRPr lang="en-US" sz="2800" dirty="0">
              <a:solidFill>
                <a:srgbClr val="C17529">
                  <a:lumMod val="75000"/>
                </a:srgbClr>
              </a:solidFill>
              <a:latin typeface="AR BERKLEY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 BERKLEY" pitchFamily="2" charset="0"/>
              </a:rPr>
              <a:t>Black-and-</a:t>
            </a:r>
            <a:r>
              <a:rPr lang="en-GB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 BERKLEY" pitchFamily="2" charset="0"/>
              </a:rPr>
              <a:t>Rufous</a:t>
            </a: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 BERKLEY" pitchFamily="2" charset="0"/>
              </a:rPr>
              <a:t> </a:t>
            </a:r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 BERKLEY" pitchFamily="2" charset="0"/>
              </a:rPr>
              <a:t>Flycatcher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 BERKLEY" pitchFamily="2" charset="0"/>
            </a:endParaRPr>
          </a:p>
        </p:txBody>
      </p:sp>
      <p:pic>
        <p:nvPicPr>
          <p:cNvPr id="12290" name="Picture 2" descr="http://t0.gstatic.com/images?q=tbn:ANd9GcQfFtgH7V4IGCjsoIPJ7E6kIjB70mSz5xofRMPJXuSUKtXSBZ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733800" cy="25302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81600" y="2286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smtClean="0">
                <a:solidFill>
                  <a:srgbClr val="00B050"/>
                </a:solidFill>
                <a:latin typeface="AR BERKLEY" pitchFamily="2" charset="0"/>
              </a:rPr>
              <a:t>Green </a:t>
            </a:r>
            <a:r>
              <a:rPr lang="en-GB" sz="2800" dirty="0">
                <a:solidFill>
                  <a:srgbClr val="00B050"/>
                </a:solidFill>
                <a:latin typeface="AR BERKLEY" pitchFamily="2" charset="0"/>
              </a:rPr>
              <a:t>Avadavat </a:t>
            </a:r>
            <a:endParaRPr lang="en-US" sz="2800" dirty="0">
              <a:solidFill>
                <a:srgbClr val="00B050"/>
              </a:solidFill>
              <a:latin typeface="AR BERKLEY" pitchFamily="2" charset="0"/>
            </a:endParaRPr>
          </a:p>
        </p:txBody>
      </p:sp>
      <p:pic>
        <p:nvPicPr>
          <p:cNvPr id="12292" name="Picture 4" descr="http://t0.gstatic.com/images?q=tbn:ANd9GcQEacmA8kNhIM4pL-6ZmALTuTrsmK1DL3rgSh_vFKvks0mQuD7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215944" cy="2575317"/>
          </a:xfrm>
          <a:prstGeom prst="rect">
            <a:avLst/>
          </a:prstGeom>
          <a:noFill/>
        </p:spPr>
      </p:pic>
      <p:pic>
        <p:nvPicPr>
          <p:cNvPr id="12294" name="Picture 6" descr="http://www.eastindiabirding.com/images/arunachal/namdapha/long_tailed_sib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581400"/>
            <a:ext cx="3681620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8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pentictontoday.com/pictures/214201091012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3124200"/>
          </a:xfrm>
          <a:prstGeom prst="rect">
            <a:avLst/>
          </a:prstGeom>
          <a:noFill/>
        </p:spPr>
      </p:pic>
      <p:pic>
        <p:nvPicPr>
          <p:cNvPr id="6" name="Picture 12" descr="http://webecoist.com/wp-content/uploads/2008/11/mexican-walking-fis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2336800" cy="1752600"/>
          </a:xfrm>
          <a:prstGeom prst="rect">
            <a:avLst/>
          </a:prstGeom>
          <a:noFill/>
        </p:spPr>
      </p:pic>
      <p:pic>
        <p:nvPicPr>
          <p:cNvPr id="1038" name="Picture 14" descr="http://4.bp.blogspot.com/_Lo8n1_ejGIc/Sw9skgAQ7bI/AAAAAAAAL4M/QO89RvPTb5Y/s400/ist2_815375-tersier-rare-animal-in-bohol-philippines-as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1" y="1752600"/>
            <a:ext cx="1524000" cy="1582295"/>
          </a:xfrm>
          <a:prstGeom prst="rect">
            <a:avLst/>
          </a:prstGeom>
          <a:noFill/>
        </p:spPr>
      </p:pic>
      <p:pic>
        <p:nvPicPr>
          <p:cNvPr id="1040" name="Picture 16" descr="http://images.nationalgeographic.com/wpf/media-live/photos/000/194/cache/rarest-rare-wild-animals-sumatran-orangutan_19443_600x4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895600" cy="2133600"/>
          </a:xfrm>
          <a:prstGeom prst="rect">
            <a:avLst/>
          </a:prstGeom>
          <a:noFill/>
        </p:spPr>
      </p:pic>
      <p:pic>
        <p:nvPicPr>
          <p:cNvPr id="1042" name="Picture 18" descr="http://www.fxdirectory.info/wp-content/uploads/2011/07/Panda-rare-species-threatened-with-extinc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5672"/>
            <a:ext cx="3581400" cy="1642328"/>
          </a:xfrm>
          <a:prstGeom prst="rect">
            <a:avLst/>
          </a:prstGeom>
          <a:noFill/>
        </p:spPr>
      </p:pic>
      <p:pic>
        <p:nvPicPr>
          <p:cNvPr id="1044" name="Picture 20" descr="http://www.bobbyrica.com/wp-content/uploads/2008/11/panama-golden-frogs.jpg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1" y="3867150"/>
            <a:ext cx="3987799" cy="2990850"/>
          </a:xfrm>
          <a:prstGeom prst="rect">
            <a:avLst/>
          </a:prstGeom>
          <a:noFill/>
        </p:spPr>
      </p:pic>
      <p:pic>
        <p:nvPicPr>
          <p:cNvPr id="1046" name="Picture 22" descr="http://lahore.metblogs.com/archives/images/2006/04/w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543789" cy="2133600"/>
          </a:xfrm>
          <a:prstGeom prst="rect">
            <a:avLst/>
          </a:prstGeom>
          <a:noFill/>
        </p:spPr>
      </p:pic>
      <p:pic>
        <p:nvPicPr>
          <p:cNvPr id="1048" name="Picture 24" descr="http://1.bp.blogspot.com/-0fg2FxxGUuA/TjSsff18ScI/AAAAAAAAAVc/og4rY1flMGY/s1600/western_lowland_gorilla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5181600"/>
            <a:ext cx="1600200" cy="1676400"/>
          </a:xfrm>
          <a:prstGeom prst="rect">
            <a:avLst/>
          </a:prstGeom>
          <a:noFill/>
        </p:spPr>
      </p:pic>
      <p:pic>
        <p:nvPicPr>
          <p:cNvPr id="1050" name="Picture 26" descr="http://www.dreamstime.com/rare-species-of-duck-thumb491678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743200" cy="2100073"/>
          </a:xfrm>
          <a:prstGeom prst="rect">
            <a:avLst/>
          </a:prstGeom>
          <a:noFill/>
        </p:spPr>
      </p:pic>
      <p:pic>
        <p:nvPicPr>
          <p:cNvPr id="1052" name="Picture 28" descr="http://twotourism.com/wp-content/uploads/2011/03/West-Bali-National-Park-Nature-Tourist-Place-Beautiful-Bird-Anim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5200" y="3886200"/>
            <a:ext cx="1676400" cy="1371600"/>
          </a:xfrm>
          <a:prstGeom prst="rect">
            <a:avLst/>
          </a:prstGeom>
          <a:noFill/>
        </p:spPr>
      </p:pic>
      <p:pic>
        <p:nvPicPr>
          <p:cNvPr id="1054" name="Picture 30" descr="http://s.ngm.com/2006/12/ivory-woodpecker/img/woodpecker-sightings-615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1748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2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8RG4OSCATSSIPFCAH1HH6VCAHLH60XCAACW1WECABXI7FCCA9X4053CAJOTYAACASX0IU6CACQG1ALCA0823L4CACBTMBNCAJNV5RLCAYSCV8UCA0TIBN6CAZJ2B8LCAQUBQG6CAQUOFS9CAOKII7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486400"/>
            <a:ext cx="2706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By ashwarya .pattni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QNOSXCA9KSIXYCACN5ORECAZ3H8FJCA49GQITCA7YU9JGCA63X002CA3TI1JJCAAMQZ4WCANNERCOCA0SFMT0CA3PT66OCA15B1FVCA3ECYMMCADYD0XYCAIFJ2EACAEZA9ORCAV2J0ZSCAG1V1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arlow Solid Italic" pitchFamily="82" charset="0"/>
              </a:rPr>
              <a:t>Extinct  species</a:t>
            </a:r>
            <a:endParaRPr lang="en-US" sz="4000" b="1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4191000" cy="533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sz="2800" dirty="0">
                <a:solidFill>
                  <a:schemeClr val="bg1"/>
                </a:solidFill>
              </a:rPr>
              <a:t>species becomes extinct when the last existing member dies. Extinction therefore becomes a certainty when there are no surviving individuals that are able to reproduce and create a new generation. A species may become </a:t>
            </a:r>
            <a:r>
              <a:rPr lang="en-US" sz="2800" u="sng" dirty="0">
                <a:solidFill>
                  <a:schemeClr val="bg1"/>
                </a:solidFill>
                <a:hlinkClick r:id="rId3" tooltip="Functional extinction"/>
              </a:rPr>
              <a:t>functionally extinct</a:t>
            </a:r>
            <a:r>
              <a:rPr lang="en-US" sz="2800" dirty="0">
                <a:solidFill>
                  <a:schemeClr val="bg1"/>
                </a:solidFill>
              </a:rPr>
              <a:t> when onl</a:t>
            </a:r>
            <a:r>
              <a:rPr lang="en-US" sz="2800" dirty="0"/>
              <a:t>y a </a:t>
            </a:r>
            <a:r>
              <a:rPr lang="en-US" sz="2800" dirty="0">
                <a:solidFill>
                  <a:schemeClr val="bg1"/>
                </a:solidFill>
              </a:rPr>
              <a:t>handful of individuals survive</a:t>
            </a:r>
          </a:p>
        </p:txBody>
      </p:sp>
    </p:spTree>
    <p:extLst>
      <p:ext uri="{BB962C8B-B14F-4D97-AF65-F5344CB8AC3E}">
        <p14:creationId xmlns:p14="http://schemas.microsoft.com/office/powerpoint/2010/main" val="42603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6Y9GECA2RC0CECAJWDM37CAW5FCS6CA6CYL60CABHN129CAE57EXACA832D51CATUWV5NCAZKVFPOCAZJ0JUOCA59U5MICAGO7LA5CAT4S2VVCA0D7A44CAJFWEJCCA9OMZJDCAQWH94DCAAPVQ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572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Species listed under this status by the </a:t>
            </a:r>
            <a:r>
              <a:rPr lang="en-US" sz="2400" u="sng" dirty="0">
                <a:solidFill>
                  <a:schemeClr val="bg1"/>
                </a:solidFill>
                <a:hlinkClick r:id="rId3" tooltip="International Union for Conservation of Nature"/>
              </a:rPr>
              <a:t>International Union for Conservation of Nature</a:t>
            </a:r>
            <a:r>
              <a:rPr lang="en-US" sz="2400" dirty="0">
                <a:solidFill>
                  <a:schemeClr val="bg1"/>
                </a:solidFill>
              </a:rPr>
              <a:t> (IUCN) are not known to have any living specimens in the wild, and are maintained only in </a:t>
            </a:r>
            <a:r>
              <a:rPr lang="en-US" sz="2400" u="sng" dirty="0">
                <a:solidFill>
                  <a:schemeClr val="bg1"/>
                </a:solidFill>
                <a:hlinkClick r:id="rId4" tooltip="Zoo"/>
              </a:rPr>
              <a:t>zoos</a:t>
            </a:r>
            <a:r>
              <a:rPr lang="en-US" sz="2400" dirty="0">
                <a:solidFill>
                  <a:schemeClr val="bg1"/>
                </a:solidFill>
              </a:rPr>
              <a:t> or other artificial environments.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362200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extinction of one species wild population can have knock-on effects, causing further extinctions. These are also called "chains of extinction".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[10]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This is especially common with extinction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Keystone species"/>
              </a:rPr>
              <a:t>keystone species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t3.gstatic.com/images?q=tbn:ANd9GcSD0mzrWlpWg69QjOUn6N6jQHznwK4OO6_FP-mGLb3bcif4CFEuvM9Hzwc"/>
          <p:cNvSpPr>
            <a:spLocks noChangeAspect="1" noChangeArrowheads="1"/>
          </p:cNvSpPr>
          <p:nvPr/>
        </p:nvSpPr>
        <p:spPr bwMode="auto">
          <a:xfrm>
            <a:off x="63500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331" y="304800"/>
            <a:ext cx="2520073" cy="335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39992"/>
            <a:ext cx="2362200" cy="6642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9992"/>
            <a:ext cx="2559228" cy="2309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800"/>
            <a:ext cx="3153659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887" y="3331432"/>
            <a:ext cx="2885204" cy="3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88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650673" y="3200400"/>
            <a:ext cx="5486400" cy="342900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28600"/>
            <a:ext cx="364490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2514600"/>
            <a:ext cx="344885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INDIA HAS ABOUT </a:t>
            </a:r>
          </a:p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81,000 SPECIES OF FAUNA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848225"/>
            <a:ext cx="2276475" cy="20097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5238750"/>
            <a:ext cx="2819400" cy="1619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346" y="207818"/>
            <a:ext cx="2514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FAUNA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01" y="2263363"/>
            <a:ext cx="2705100" cy="1874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65" y="4543425"/>
            <a:ext cx="2062537" cy="208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" y="-110405"/>
            <a:ext cx="2509718" cy="1876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80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14400"/>
            <a:ext cx="7239000" cy="484632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dirty="0" smtClean="0"/>
              <a:t>Some of the estimations have told that 10 percent of recorded wild flora and 20 percent of its mammal life are threatened.</a:t>
            </a:r>
          </a:p>
          <a:p>
            <a:pPr marL="514350" indent="-514350"/>
            <a:r>
              <a:rPr lang="en-US" dirty="0" smtClean="0"/>
              <a:t>Many of them have been now at the verge of extinction. 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sz="2800" b="1" u="sng" dirty="0" smtClean="0"/>
              <a:t>FACT :-</a:t>
            </a:r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79 species of mammals ,44 of birds 15 of reptiles and 3 of amphibians are threatened</a:t>
            </a:r>
          </a:p>
          <a:p>
            <a:pPr marL="514350" indent="-514350"/>
            <a:r>
              <a:rPr lang="en-US" dirty="0" smtClean="0"/>
              <a:t>While ,1500 plants are considered endangered.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257800" y="5029200"/>
            <a:ext cx="17526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Made by </a:t>
            </a:r>
            <a:r>
              <a:rPr lang="en-US" sz="1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anjali</a:t>
            </a:r>
            <a:r>
              <a:rPr lang="en-US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1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3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-152400"/>
            <a:ext cx="6255488" cy="743507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Animals at the verge of extinction…….</a:t>
            </a:r>
            <a:endParaRPr lang="en-US" sz="2400" b="1" u="sng" dirty="0"/>
          </a:p>
        </p:txBody>
      </p:sp>
      <p:pic>
        <p:nvPicPr>
          <p:cNvPr id="4" name="Content Placeholder 3" descr="220px-Oreortyx_pictus[1]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2514600" cy="2708275"/>
          </a:xfrm>
          <a:prstGeom prst="rect">
            <a:avLst/>
          </a:prstGeom>
        </p:spPr>
      </p:pic>
      <p:pic>
        <p:nvPicPr>
          <p:cNvPr id="5" name="Picture 4" descr="spotted_owlet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685800"/>
            <a:ext cx="3850104" cy="2667000"/>
          </a:xfrm>
          <a:prstGeom prst="rect">
            <a:avLst/>
          </a:prstGeom>
        </p:spPr>
      </p:pic>
      <p:pic>
        <p:nvPicPr>
          <p:cNvPr id="1026" name="Picture 2" descr="http://www.cryptomundo.com/wp-content/uploads/pink_headed_duck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840926" cy="2628901"/>
          </a:xfrm>
          <a:prstGeom prst="rect">
            <a:avLst/>
          </a:prstGeom>
          <a:noFill/>
        </p:spPr>
      </p:pic>
      <p:pic>
        <p:nvPicPr>
          <p:cNvPr id="1028" name="Picture 4" descr="http://3.bp.blogspot.com/-FpDe3np39OM/TeX8EroBVeI/AAAAAAAADxc/Ap8HvmcLKpI/s400/Cheeta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6576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7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Pouteria sapota - marmalade tree - desc-leaf cluster - from-DC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3200400" cy="2667000"/>
          </a:xfrm>
          <a:prstGeom prst="rect">
            <a:avLst/>
          </a:prstGeom>
          <a:noFill/>
        </p:spPr>
      </p:pic>
      <p:pic>
        <p:nvPicPr>
          <p:cNvPr id="15364" name="Picture 4" descr="http://www.mpbd.info/images/madhuca-indica-b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581400" cy="26893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0" y="2590800"/>
            <a:ext cx="4299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Madhuca insignis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5181600"/>
            <a:ext cx="3034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Hubbardia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heptaneuron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4800" y="0"/>
            <a:ext cx="7543800" cy="743507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/>
              <a:t>Some plants which are at the verge of extinction :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8426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707A2"/>
                </a:solidFill>
              </a:rPr>
              <a:t>VANISHING FORESTS</a:t>
            </a:r>
            <a:endParaRPr lang="en-IN" sz="4400" b="1" dirty="0">
              <a:solidFill>
                <a:srgbClr val="C707A2"/>
              </a:solidFill>
            </a:endParaRPr>
          </a:p>
        </p:txBody>
      </p:sp>
      <p:pic>
        <p:nvPicPr>
          <p:cNvPr id="11268" name="Picture 4" descr="http://www.freefunfiles.com/images/wallpaper/naturescenes/1024x768/1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9512" y="1997838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rgbClr val="FFFF00"/>
                </a:solidFill>
              </a:rPr>
              <a:t>The dimensions of deforestation in India are unsteadily increasing . The forest cover is estimated to be 637,293 , that is 19.39 per cent of the total geographical area.</a:t>
            </a:r>
          </a:p>
          <a:p>
            <a:r>
              <a:rPr lang="en-US" sz="3000" i="1" dirty="0" smtClean="0">
                <a:solidFill>
                  <a:srgbClr val="FFFF00"/>
                </a:solidFill>
              </a:rPr>
              <a:t>(Dense Forest – 11.48 , Open Forest – 7.76 , mangroves – 0.15 per cent).</a:t>
            </a:r>
          </a:p>
          <a:p>
            <a:r>
              <a:rPr lang="en-US" sz="3000" i="1" dirty="0" smtClean="0">
                <a:solidFill>
                  <a:srgbClr val="FFFF00"/>
                </a:solidFill>
              </a:rPr>
              <a:t>According to the State of Forest Report the dense forest has increased by 10,098 sq km since 1997. This forest cover increase is due to plantation by different  agencies.</a:t>
            </a:r>
            <a:endParaRPr lang="en-IN" sz="3000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7667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707A2"/>
                </a:solidFill>
              </a:rPr>
              <a:t>VANISHING  FORESTS</a:t>
            </a:r>
            <a:endParaRPr lang="en-IN" sz="4000" b="1" dirty="0">
              <a:solidFill>
                <a:srgbClr val="C70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aturewalls.org/wp-content/uploads/2010/05/dense_forest_wallpap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320480" cy="3429000"/>
          </a:xfrm>
          <a:prstGeom prst="rect">
            <a:avLst/>
          </a:prstGeom>
          <a:noFill/>
        </p:spPr>
      </p:pic>
      <p:pic>
        <p:nvPicPr>
          <p:cNvPr id="14340" name="Picture 4" descr="http://static.persquaremile.com/wp-content/uploads/2011/02/forest-with-open-understory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635896" cy="3429000"/>
          </a:xfrm>
          <a:prstGeom prst="rect">
            <a:avLst/>
          </a:prstGeom>
          <a:noFill/>
        </p:spPr>
      </p:pic>
      <p:pic>
        <p:nvPicPr>
          <p:cNvPr id="14342" name="Picture 6" descr="http://www.goway.com/asia/thailand/thai_img/jungle-safari-mangrove-forest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635896" cy="34290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4355976" y="3789040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7596336" y="1916832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971600" y="1772816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052736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prstClr val="white"/>
                </a:solidFill>
              </a:rPr>
              <a:t>MANGROVE</a:t>
            </a:r>
            <a:endParaRPr lang="en-IN" sz="25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508518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DENSE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FOREST</a:t>
            </a:r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692696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OPEN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FOREST</a:t>
            </a:r>
            <a:endParaRPr lang="en-IN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6F94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</TotalTime>
  <Words>575</Words>
  <Application>Microsoft Office PowerPoint</Application>
  <PresentationFormat>On-screen Show (4:3)</PresentationFormat>
  <Paragraphs>92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Austin</vt:lpstr>
      <vt:lpstr>Metro</vt:lpstr>
      <vt:lpstr>1_Metro</vt:lpstr>
      <vt:lpstr>Office Theme</vt:lpstr>
      <vt:lpstr>1_Office Theme</vt:lpstr>
      <vt:lpstr>2_Office Theme</vt:lpstr>
      <vt:lpstr>3_Office Theme</vt:lpstr>
      <vt:lpstr>4_Office Theme</vt:lpstr>
      <vt:lpstr>5_Office Theme</vt:lpstr>
      <vt:lpstr>Trek</vt:lpstr>
      <vt:lpstr>1_Trek</vt:lpstr>
      <vt:lpstr>6_Office Theme</vt:lpstr>
      <vt:lpstr>Flora and fauna in INDIA </vt:lpstr>
      <vt:lpstr>FlORA</vt:lpstr>
      <vt:lpstr>PowerPoint Presentation</vt:lpstr>
      <vt:lpstr>FAUNA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Forest &amp; Wildlife Resourses</vt:lpstr>
      <vt:lpstr>Normal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Endemic Species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 and fauna in INDIA</dc:title>
  <dc:creator>User</dc:creator>
  <cp:lastModifiedBy>Ms. Meera   Jayaraj - OOIS Teacher</cp:lastModifiedBy>
  <cp:revision>19</cp:revision>
  <dcterms:created xsi:type="dcterms:W3CDTF">2012-05-17T17:58:00Z</dcterms:created>
  <dcterms:modified xsi:type="dcterms:W3CDTF">2012-11-17T08:17:39Z</dcterms:modified>
</cp:coreProperties>
</file>